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  <p:sldMasterId id="2147483692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40" autoAdjust="0"/>
  </p:normalViewPr>
  <p:slideViewPr>
    <p:cSldViewPr snapToGrid="0">
      <p:cViewPr varScale="1">
        <p:scale>
          <a:sx n="110" d="100"/>
          <a:sy n="110" d="100"/>
        </p:scale>
        <p:origin x="5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it-IT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958F31D-6D0F-445B-B30E-03696A6FE02A}" type="slidenum">
              <a:t>‹N›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defin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it-IT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6"/>
          </p:nvPr>
        </p:nvSpPr>
        <p:spPr/>
        <p:txBody>
          <a:bodyPr/>
          <a:lstStyle/>
          <a:p>
            <a:fld id="{5A313421-5AF6-4A44-A820-8E415F6B8B0E}" type="slidenum">
              <a:t>‹N›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definito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it-IT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ext, screenshot, graphic design, graphics&#10;&#10;Description automatically generated"/>
          <p:cNvPicPr/>
          <p:nvPr/>
        </p:nvPicPr>
        <p:blipFill>
          <a:blip r:embed="rId3"/>
          <a:srcRect l="4584" t="5145" r="5498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&lt;data/ora&gt;</a:t>
            </a:r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6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1FFF73F8-D0E9-4B2A-957D-74A475463D7E}" type="slidenum"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‹N›</a:t>
            </a:fld>
            <a:endParaRPr lang="it-IT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6" descr="A picture containing text, sky, screenshot&#10;&#10;Description automatically generated"/>
          <p:cNvPicPr/>
          <p:nvPr/>
        </p:nvPicPr>
        <p:blipFill>
          <a:blip r:embed="rId3"/>
          <a:srcRect l="4461" t="4860" r="53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dt" idx="3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&lt;data/ora&gt;</a:t>
            </a:r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ftr" idx="3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97" name="PlaceHolder 4"/>
          <p:cNvSpPr>
            <a:spLocks noGrp="1"/>
          </p:cNvSpPr>
          <p:nvPr>
            <p:ph type="sldNum" idx="3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1B111D8-B779-4B51-AA16-588C75C20BEB}" type="slidenum">
              <a:rPr lang="it-IT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‹N›</a:t>
            </a:fld>
            <a:endParaRPr lang="it-IT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Immagine 3"/>
          <p:cNvPicPr/>
          <p:nvPr/>
        </p:nvPicPr>
        <p:blipFill>
          <a:blip r:embed="rId3"/>
          <a:srcRect t="69562" b="24775"/>
          <a:stretch/>
        </p:blipFill>
        <p:spPr>
          <a:xfrm>
            <a:off x="0" y="5881320"/>
            <a:ext cx="12191760" cy="976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5" name="Immagine 1"/>
          <p:cNvPicPr/>
          <p:nvPr/>
        </p:nvPicPr>
        <p:blipFill>
          <a:blip r:embed="rId4"/>
          <a:stretch/>
        </p:blipFill>
        <p:spPr>
          <a:xfrm>
            <a:off x="2753280" y="6171840"/>
            <a:ext cx="6939360" cy="395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it-IT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azioeuropa.it/app/uploads/2022/05/allegato-1-DGR-561-del-30.07.2019.pdf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Box 3"/>
          <p:cNvSpPr/>
          <p:nvPr/>
        </p:nvSpPr>
        <p:spPr>
          <a:xfrm>
            <a:off x="1999080" y="2523240"/>
            <a:ext cx="8962920" cy="1736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it-IT" sz="3600" b="1" u="none" strike="noStrike" dirty="0">
                <a:solidFill>
                  <a:schemeClr val="lt1"/>
                </a:solidFill>
                <a:effectLst/>
                <a:uFillTx/>
                <a:latin typeface="Gill Sans MT"/>
              </a:rPr>
              <a:t>POR FSE 2014-2020 – Punto 3. </a:t>
            </a:r>
            <a:r>
              <a:rPr lang="it-IT" sz="3600" b="1" u="none" strike="noStrike" dirty="0" err="1">
                <a:solidFill>
                  <a:schemeClr val="lt1"/>
                </a:solidFill>
                <a:effectLst/>
                <a:uFillTx/>
                <a:latin typeface="Gill Sans MT"/>
              </a:rPr>
              <a:t>OdG</a:t>
            </a:r>
            <a:endParaRPr lang="it-IT" sz="3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it-IT" sz="3600" b="1" u="none" strike="noStrike" dirty="0">
                <a:solidFill>
                  <a:schemeClr val="lt1"/>
                </a:solidFill>
                <a:effectLst/>
                <a:uFillTx/>
                <a:latin typeface="Gill Sans MT"/>
              </a:rPr>
              <a:t>       </a:t>
            </a:r>
            <a:r>
              <a:rPr lang="it-IT" sz="2400" b="1" u="none" strike="noStrike" dirty="0">
                <a:solidFill>
                  <a:schemeClr val="lt1"/>
                </a:solidFill>
                <a:effectLst/>
                <a:uFillTx/>
                <a:latin typeface="Gill Sans MT"/>
              </a:rPr>
              <a:t>Informativa sul PO Complementare (POC)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3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2" name="TextBox 4"/>
          <p:cNvSpPr/>
          <p:nvPr/>
        </p:nvSpPr>
        <p:spPr>
          <a:xfrm>
            <a:off x="2675160" y="3517200"/>
            <a:ext cx="7066080" cy="118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chemeClr val="lt1"/>
                </a:solidFill>
                <a:effectLst/>
                <a:uFillTx/>
                <a:latin typeface="Gill Sans MT"/>
              </a:rPr>
              <a:t>Comitato di Sorveglianza – Roma, 18 dicembre 2025</a:t>
            </a:r>
            <a:endParaRPr lang="it-IT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Box 8"/>
          <p:cNvSpPr/>
          <p:nvPr/>
        </p:nvSpPr>
        <p:spPr>
          <a:xfrm>
            <a:off x="441924" y="1786225"/>
            <a:ext cx="11408331" cy="34148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La Regione Lazio, come previsto nel </a:t>
            </a:r>
            <a:r>
              <a:rPr lang="it-IT" sz="1800" b="0" u="sng" strike="noStrike" dirty="0">
                <a:solidFill>
                  <a:srgbClr val="0563C1"/>
                </a:solidFill>
                <a:effectLst/>
                <a:uFillTx/>
                <a:latin typeface="Gill Sans MT"/>
                <a:ea typeface="EYInterstate Regular"/>
                <a:hlinkClick r:id="rId2"/>
              </a:rPr>
              <a:t>Decreto-legge 19 maggio 2020, n. 34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 (cosiddetto Decreto Rilancio), convertito con legge 17 luglio 2020, n. 77, recante “Misure urgenti in materia di salute, sostegno al lavoro e all’economia, nonché di politiche sociali connesse all’emergenza epidemiologica da COVID-19», ha avuto la possibilità di predisporre, in relazione alla programmazione 2014-2020 dei Fondi FSE e FESR, un Programma Operativo Complementare (POC).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Con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DGR n. 315 del 20/06/2023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, è stata approvata a livello regionale, la versione finale del POC Lazio.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La dotazione complessiva del POC Lazio risulta pari a 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870,75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Milioni di Euro.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Il POC è stato definitivamente adottato dalle competenti autorità nazionali con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Delibera CIPESS n. 8 del 21 marzo 2024,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pubblicata nella Gazzetta Ufficiale della Repubblica Italiana (Serie generale - n. 131 del 6-6-2024).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4" name="TextBox 2"/>
          <p:cNvSpPr/>
          <p:nvPr/>
        </p:nvSpPr>
        <p:spPr>
          <a:xfrm>
            <a:off x="304799" y="330840"/>
            <a:ext cx="11665527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32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Informativa sul PO Complementare Lazio 2014-2020 (POC)</a:t>
            </a:r>
            <a:endParaRPr lang="it-IT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5" name="TextBox 3"/>
          <p:cNvSpPr/>
          <p:nvPr/>
        </p:nvSpPr>
        <p:spPr>
          <a:xfrm>
            <a:off x="441924" y="1054951"/>
            <a:ext cx="6849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Il quadro di riferimento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336" name="Straight Connector 4"/>
          <p:cNvCxnSpPr/>
          <p:nvPr/>
        </p:nvCxnSpPr>
        <p:spPr>
          <a:xfrm>
            <a:off x="441924" y="914161"/>
            <a:ext cx="2720520" cy="360"/>
          </a:xfrm>
          <a:prstGeom prst="straightConnector1">
            <a:avLst/>
          </a:prstGeom>
          <a:ln w="38160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TextBox 8"/>
          <p:cNvSpPr/>
          <p:nvPr/>
        </p:nvSpPr>
        <p:spPr>
          <a:xfrm>
            <a:off x="1122480" y="2424600"/>
            <a:ext cx="9930600" cy="125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9" name="TextBox 3"/>
          <p:cNvSpPr/>
          <p:nvPr/>
        </p:nvSpPr>
        <p:spPr>
          <a:xfrm>
            <a:off x="342837" y="1254477"/>
            <a:ext cx="74030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Dotazione finanziaria POC Lazio (ex POR FSE)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1" name="TextBox 8"/>
          <p:cNvSpPr/>
          <p:nvPr/>
        </p:nvSpPr>
        <p:spPr>
          <a:xfrm>
            <a:off x="342837" y="1787582"/>
            <a:ext cx="10753560" cy="286086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Dal POR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FSE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(anno contabile 2020-21) derivano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€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472,01 Milioni di Euro 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di cui 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4472C4"/>
              </a:buClr>
              <a:buFont typeface="Arial"/>
              <a:buChar char="•"/>
            </a:pP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€ 193,12 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di rientri dall’UE per spese </a:t>
            </a:r>
            <a:r>
              <a:rPr lang="it-IT" sz="1800" b="0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Covid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19 anticipate a carico dello Stato (CIG in deroga) 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4472C4"/>
              </a:buClr>
              <a:buFont typeface="Arial"/>
              <a:buChar char="•"/>
            </a:pP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€ 278,89 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derivanti dalle risorse del </a:t>
            </a:r>
            <a:r>
              <a:rPr lang="it-IT" sz="1800" b="0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FdR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nazionale e del cofinanziamento regionale, resesi disponibili a seguito della rendicontazione di spesa effettuata a totale carico dell’UE nel periodo contabile 2020–2021. 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Inoltre sono state integrate le risorse certificate, a valere del POR FSE, a totale carico dell’UE nell’anno contabile 2021-2022, per un importo pari a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€ 17,46 Milioni di Euro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In totale, la dotazione del POC derivante dal POR FSE ammonta pertanto a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€ 489,47 Milioni di Euro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6A6147B4-0922-4682-A8FF-FF95A119B024}"/>
              </a:ext>
            </a:extLst>
          </p:cNvPr>
          <p:cNvSpPr/>
          <p:nvPr/>
        </p:nvSpPr>
        <p:spPr>
          <a:xfrm>
            <a:off x="304799" y="330840"/>
            <a:ext cx="11665527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32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Informativa sul PO Complementare Lazio 2014-2020 (POC)</a:t>
            </a:r>
            <a:endParaRPr lang="it-IT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9" name="Straight Connector 4">
            <a:extLst>
              <a:ext uri="{FF2B5EF4-FFF2-40B4-BE49-F238E27FC236}">
                <a16:creationId xmlns:a16="http://schemas.microsoft.com/office/drawing/2014/main" id="{05050994-DC99-48BF-83E7-0F782E7ACF60}"/>
              </a:ext>
            </a:extLst>
          </p:cNvPr>
          <p:cNvCxnSpPr/>
          <p:nvPr/>
        </p:nvCxnSpPr>
        <p:spPr>
          <a:xfrm>
            <a:off x="441924" y="914161"/>
            <a:ext cx="2720520" cy="360"/>
          </a:xfrm>
          <a:prstGeom prst="straightConnector1">
            <a:avLst/>
          </a:prstGeom>
          <a:ln w="38160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extBox 8"/>
          <p:cNvSpPr/>
          <p:nvPr/>
        </p:nvSpPr>
        <p:spPr>
          <a:xfrm>
            <a:off x="304798" y="1730001"/>
            <a:ext cx="11526983" cy="34148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Il POC è coerente con la struttura della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programmazione strategica FSE e FESR 2014-2020 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(Regolamenti UE e </a:t>
            </a:r>
            <a:r>
              <a:rPr lang="it-IT" sz="1800" b="0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AdP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) e si pone in un’ottica di piena complementarità con gli interventi dei POR FESR e FSE Lazio.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Si articola pertanto negli stessi Assi dei POR FSE e FESR: per la componente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ex FSE gli Assi 7-10 del POC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: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4472C4"/>
              </a:buClr>
              <a:buFont typeface="Arial"/>
              <a:buChar char="•"/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Asse 7 Occupazione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4472C4"/>
              </a:buClr>
              <a:buFont typeface="Arial"/>
              <a:buChar char="•"/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Asse 8 Inclusione sociale e lotta alla povertà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4472C4"/>
              </a:buClr>
              <a:buFont typeface="Arial"/>
              <a:buChar char="•"/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Asse 9 Istruzione e formazione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4472C4"/>
              </a:buClr>
              <a:buFont typeface="Arial"/>
              <a:buChar char="•"/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Asse 10 Capacità istituzionale e amministrativa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È previsto inoltre un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Asse (11) Assistenza tecnica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, che deriva sia da risorse del POR FSE che del POR FESR.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Ai sensi dell’art. 242, comma 7 del Decreto Legge n. 34 del 19 maggio 2020 e </a:t>
            </a:r>
            <a:r>
              <a:rPr lang="it-IT" sz="1800" b="0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ss.mm.ii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, la data di scadenza per le spese ammissibili al POC è fissata al 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31 dicembre 2026.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4" name="TextBox 3"/>
          <p:cNvSpPr/>
          <p:nvPr/>
        </p:nvSpPr>
        <p:spPr>
          <a:xfrm>
            <a:off x="304799" y="1143342"/>
            <a:ext cx="6849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Struttura del POC Lazio 2014 2020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8C11CAD7-655E-4F87-9FD5-15600E7E3794}"/>
              </a:ext>
            </a:extLst>
          </p:cNvPr>
          <p:cNvSpPr/>
          <p:nvPr/>
        </p:nvSpPr>
        <p:spPr>
          <a:xfrm>
            <a:off x="304799" y="330840"/>
            <a:ext cx="11665527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32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Informativa sul PO Complementare Lazio 2014-2020 (POC)</a:t>
            </a:r>
            <a:endParaRPr lang="it-IT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8" name="Straight Connector 4">
            <a:extLst>
              <a:ext uri="{FF2B5EF4-FFF2-40B4-BE49-F238E27FC236}">
                <a16:creationId xmlns:a16="http://schemas.microsoft.com/office/drawing/2014/main" id="{C883086A-3EEC-44D4-A64F-1FD0C0F84D90}"/>
              </a:ext>
            </a:extLst>
          </p:cNvPr>
          <p:cNvCxnSpPr/>
          <p:nvPr/>
        </p:nvCxnSpPr>
        <p:spPr>
          <a:xfrm>
            <a:off x="441924" y="914161"/>
            <a:ext cx="2720520" cy="360"/>
          </a:xfrm>
          <a:prstGeom prst="straightConnector1">
            <a:avLst/>
          </a:prstGeom>
          <a:ln w="38160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extBox 8"/>
          <p:cNvSpPr/>
          <p:nvPr/>
        </p:nvSpPr>
        <p:spPr>
          <a:xfrm>
            <a:off x="1122480" y="2424600"/>
            <a:ext cx="9930600" cy="125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8" name="TextBox 3"/>
          <p:cNvSpPr/>
          <p:nvPr/>
        </p:nvSpPr>
        <p:spPr>
          <a:xfrm>
            <a:off x="358380" y="1073520"/>
            <a:ext cx="74030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Stato dell’arte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0" name="TextBox 8"/>
          <p:cNvSpPr/>
          <p:nvPr/>
        </p:nvSpPr>
        <p:spPr>
          <a:xfrm>
            <a:off x="377562" y="1612019"/>
            <a:ext cx="11520000" cy="399964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Confluiscono nel POC progetti originariamente programmati a valere del POR FSE, che non trovano copertura finanziaria nel POR, a seguito dell’attuazione della spesa prevista dall’Accordo Provenzano (Covid19) e dall’utilizzo della certificazione al 100% della quota UE per due anni contabili. 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 seguito della presentazione (a luglio 2024) dell’ultima domanda di pagamento del POR FSE, l’</a:t>
            </a:r>
            <a:r>
              <a:rPr lang="it-IT" sz="1800" b="1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AdG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FSE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e l’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Autorità regionale responsabile 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del POC hanno definito elenco delle procedure (mutuate dal POR FSE) non rientranti nella chiusura finale del POR e quindi che confluiranno nel POC (si tratta di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5.178 progetti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).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Nel corso del 2025 l’</a:t>
            </a:r>
            <a:r>
              <a:rPr lang="it-IT" sz="1800" b="0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AdG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FSE ha definito ulteriori progetti confluiti nel POC coerenti con la programmazione POR FSE (ma non approvati originariamente come POR FSE) pari a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199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(non POR FSE)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TOTALE PROGETTI ATTUALMENTE SELEZIONATI PER IL POC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(per gli Assi di competenza dell’</a:t>
            </a:r>
            <a:r>
              <a:rPr lang="it-IT" sz="1800" b="0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AdG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FSE):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5.376.  </a:t>
            </a:r>
            <a:r>
              <a:rPr lang="it-IT" sz="1800" b="1" u="none" strike="noStrike" dirty="0">
                <a:solidFill>
                  <a:srgbClr val="000000"/>
                </a:solidFill>
                <a:effectLst/>
                <a:uFillTx/>
                <a:latin typeface="Gill Sans MT"/>
                <a:ea typeface="Gill Sans MT"/>
              </a:rPr>
              <a:t>   </a:t>
            </a:r>
          </a:p>
          <a:p>
            <a:pPr algn="just" defTabSz="914400">
              <a:lnSpc>
                <a:spcPct val="100000"/>
              </a:lnSpc>
            </a:pPr>
            <a:endParaRPr lang="it-IT" b="1" dirty="0">
              <a:solidFill>
                <a:srgbClr val="000000"/>
              </a:solidFill>
              <a:latin typeface="Gill Sans MT"/>
            </a:endParaRPr>
          </a:p>
          <a:p>
            <a:pPr algn="just" defTabSz="914400">
              <a:lnSpc>
                <a:spcPct val="100000"/>
              </a:lnSpc>
            </a:pPr>
            <a:r>
              <a:rPr lang="it-IT" b="1" dirty="0">
                <a:solidFill>
                  <a:srgbClr val="4472C4"/>
                </a:solidFill>
                <a:latin typeface="Gill Sans MT"/>
              </a:rPr>
              <a:t>Di seguito dati su avanzamento progetti POC derivanti da sistema di monitoraggio </a:t>
            </a:r>
            <a:r>
              <a:rPr lang="it-IT" b="1" dirty="0" err="1">
                <a:solidFill>
                  <a:srgbClr val="4472C4"/>
                </a:solidFill>
                <a:latin typeface="Gill Sans MT"/>
              </a:rPr>
              <a:t>AdG</a:t>
            </a:r>
            <a:r>
              <a:rPr lang="it-IT" b="1" dirty="0">
                <a:solidFill>
                  <a:srgbClr val="4472C4"/>
                </a:solidFill>
                <a:latin typeface="Gill Sans MT"/>
              </a:rPr>
              <a:t> FSE (31.10.2025).</a:t>
            </a: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E41492BD-382F-452A-92BD-41533E974D29}"/>
              </a:ext>
            </a:extLst>
          </p:cNvPr>
          <p:cNvSpPr/>
          <p:nvPr/>
        </p:nvSpPr>
        <p:spPr>
          <a:xfrm>
            <a:off x="304799" y="330840"/>
            <a:ext cx="11665527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32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Informativa sul PO Complementare Lazio 2014-2020 (POC)</a:t>
            </a:r>
            <a:endParaRPr lang="it-IT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9" name="Straight Connector 4">
            <a:extLst>
              <a:ext uri="{FF2B5EF4-FFF2-40B4-BE49-F238E27FC236}">
                <a16:creationId xmlns:a16="http://schemas.microsoft.com/office/drawing/2014/main" id="{3CF1066C-F830-4E3D-8910-BD5CAC87C58A}"/>
              </a:ext>
            </a:extLst>
          </p:cNvPr>
          <p:cNvCxnSpPr/>
          <p:nvPr/>
        </p:nvCxnSpPr>
        <p:spPr>
          <a:xfrm>
            <a:off x="441924" y="914161"/>
            <a:ext cx="2720520" cy="360"/>
          </a:xfrm>
          <a:prstGeom prst="straightConnector1">
            <a:avLst/>
          </a:prstGeom>
          <a:ln w="38160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Box 1"/>
          <p:cNvSpPr/>
          <p:nvPr/>
        </p:nvSpPr>
        <p:spPr>
          <a:xfrm>
            <a:off x="1122480" y="2424600"/>
            <a:ext cx="9930600" cy="125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3" name="TextBox 9"/>
          <p:cNvSpPr/>
          <p:nvPr/>
        </p:nvSpPr>
        <p:spPr>
          <a:xfrm>
            <a:off x="304799" y="890567"/>
            <a:ext cx="74030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4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Stato dell’arte</a:t>
            </a:r>
            <a:endParaRPr lang="it-IT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5" name="TextBox 10"/>
          <p:cNvSpPr/>
          <p:nvPr/>
        </p:nvSpPr>
        <p:spPr>
          <a:xfrm>
            <a:off x="180000" y="2520000"/>
            <a:ext cx="10753560" cy="179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A3423C85-2C2F-450F-9522-F2AA0AA44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972894"/>
              </p:ext>
            </p:extLst>
          </p:nvPr>
        </p:nvGraphicFramePr>
        <p:xfrm>
          <a:off x="386126" y="1473888"/>
          <a:ext cx="11379154" cy="32019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4770">
                  <a:extLst>
                    <a:ext uri="{9D8B030D-6E8A-4147-A177-3AD203B41FA5}">
                      <a16:colId xmlns:a16="http://schemas.microsoft.com/office/drawing/2014/main" val="3476249393"/>
                    </a:ext>
                  </a:extLst>
                </a:gridCol>
                <a:gridCol w="2041081">
                  <a:extLst>
                    <a:ext uri="{9D8B030D-6E8A-4147-A177-3AD203B41FA5}">
                      <a16:colId xmlns:a16="http://schemas.microsoft.com/office/drawing/2014/main" val="130179"/>
                    </a:ext>
                  </a:extLst>
                </a:gridCol>
                <a:gridCol w="1832436">
                  <a:extLst>
                    <a:ext uri="{9D8B030D-6E8A-4147-A177-3AD203B41FA5}">
                      <a16:colId xmlns:a16="http://schemas.microsoft.com/office/drawing/2014/main" val="418374903"/>
                    </a:ext>
                  </a:extLst>
                </a:gridCol>
                <a:gridCol w="1369791">
                  <a:extLst>
                    <a:ext uri="{9D8B030D-6E8A-4147-A177-3AD203B41FA5}">
                      <a16:colId xmlns:a16="http://schemas.microsoft.com/office/drawing/2014/main" val="2635503561"/>
                    </a:ext>
                  </a:extLst>
                </a:gridCol>
                <a:gridCol w="1297220">
                  <a:extLst>
                    <a:ext uri="{9D8B030D-6E8A-4147-A177-3AD203B41FA5}">
                      <a16:colId xmlns:a16="http://schemas.microsoft.com/office/drawing/2014/main" val="1238822456"/>
                    </a:ext>
                  </a:extLst>
                </a:gridCol>
                <a:gridCol w="1215577">
                  <a:extLst>
                    <a:ext uri="{9D8B030D-6E8A-4147-A177-3AD203B41FA5}">
                      <a16:colId xmlns:a16="http://schemas.microsoft.com/office/drawing/2014/main" val="385565483"/>
                    </a:ext>
                  </a:extLst>
                </a:gridCol>
                <a:gridCol w="1378863">
                  <a:extLst>
                    <a:ext uri="{9D8B030D-6E8A-4147-A177-3AD203B41FA5}">
                      <a16:colId xmlns:a16="http://schemas.microsoft.com/office/drawing/2014/main" val="3027094063"/>
                    </a:ext>
                  </a:extLst>
                </a:gridCol>
                <a:gridCol w="819416">
                  <a:extLst>
                    <a:ext uri="{9D8B030D-6E8A-4147-A177-3AD203B41FA5}">
                      <a16:colId xmlns:a16="http://schemas.microsoft.com/office/drawing/2014/main" val="3082524092"/>
                    </a:ext>
                  </a:extLst>
                </a:gridCol>
              </a:tblGrid>
              <a:tr h="212582">
                <a:tc gridSpan="8"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Dotazione e attuazione POC – interventi ex FSE per ASSE al 31.10.2025 (valori espressi in euro; rapporti espressi in percentuale)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577897"/>
                  </a:ext>
                </a:extLst>
              </a:tr>
              <a:tr h="212582">
                <a:tc row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Denominazione ASSE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 row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Dotazione finanziaria (D)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 gridSpan="6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Gill Sans MT" panose="020B0502020104020203" pitchFamily="34" charset="0"/>
                        </a:rPr>
                        <a:t>Attuazione</a:t>
                      </a:r>
                      <a:endParaRPr lang="it-IT" sz="1400" b="1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483178"/>
                  </a:ext>
                </a:extLst>
              </a:tr>
              <a:tr h="6377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Impegni (I)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(I)/(D)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Pagamenti (P)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(P)/(D)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Spesa certificata (SC)***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(Sc)/(D)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extLst>
                  <a:ext uri="{0D108BD9-81ED-4DB2-BD59-A6C34878D82A}">
                    <a16:rowId xmlns:a16="http://schemas.microsoft.com/office/drawing/2014/main" val="1252161107"/>
                  </a:ext>
                </a:extLst>
              </a:tr>
              <a:tr h="290885"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ASSE 7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196.898.000,24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 190.173.941,56 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96,59%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 141.561.818,71 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71,90%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 51.225.062,81 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26,02%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extLst>
                  <a:ext uri="{0D108BD9-81ED-4DB2-BD59-A6C34878D82A}">
                    <a16:rowId xmlns:a16="http://schemas.microsoft.com/office/drawing/2014/main" val="3474091879"/>
                  </a:ext>
                </a:extLst>
              </a:tr>
              <a:tr h="357497"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ASSE 8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182.690.578,36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 174.896.841,89 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95,73%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 120.354.099,98 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65,88%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 42.165.120,73 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23,08%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extLst>
                  <a:ext uri="{0D108BD9-81ED-4DB2-BD59-A6C34878D82A}">
                    <a16:rowId xmlns:a16="http://schemas.microsoft.com/office/drawing/2014/main" val="581733721"/>
                  </a:ext>
                </a:extLst>
              </a:tr>
              <a:tr h="254222"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ASSE 9 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88.490.855,68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 98.173.216,45 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110,94%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 72.627.612,22 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82,07%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 6.921.543,07 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7,82%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extLst>
                  <a:ext uri="{0D108BD9-81ED-4DB2-BD59-A6C34878D82A}">
                    <a16:rowId xmlns:a16="http://schemas.microsoft.com/office/drawing/2014/main" val="1823918351"/>
                  </a:ext>
                </a:extLst>
              </a:tr>
              <a:tr h="317776"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ASSE 10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7.876.697,16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 10.553.720,63 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133,99%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 5.242.802,80 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66,56%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0,00%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extLst>
                  <a:ext uri="{0D108BD9-81ED-4DB2-BD59-A6C34878D82A}">
                    <a16:rowId xmlns:a16="http://schemas.microsoft.com/office/drawing/2014/main" val="3197111761"/>
                  </a:ext>
                </a:extLst>
              </a:tr>
              <a:tr h="328533"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ASSE 11 *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13.521.951,41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 15.181.373,50 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112,27%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Gill Sans MT" panose="020B0502020104020203" pitchFamily="34" charset="0"/>
                        </a:rPr>
                        <a:t> 5.866.154,97 </a:t>
                      </a:r>
                      <a:endParaRPr lang="it-IT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43,38%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Gill Sans MT" panose="020B0502020104020203" pitchFamily="34" charset="0"/>
                        </a:rPr>
                        <a:t>0,00%</a:t>
                      </a:r>
                      <a:endParaRPr lang="it-IT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extLst>
                  <a:ext uri="{0D108BD9-81ED-4DB2-BD59-A6C34878D82A}">
                    <a16:rowId xmlns:a16="http://schemas.microsoft.com/office/drawing/2014/main" val="2697648753"/>
                  </a:ext>
                </a:extLst>
              </a:tr>
              <a:tr h="586202"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Totale **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489.478.082,85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 488.979.094,03 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99,90%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345.652.488,68 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70,62%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 100.311.726,61 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tc>
                  <a:txBody>
                    <a:bodyPr/>
                    <a:lstStyle/>
                    <a:p>
                      <a:pPr algn="r" fontAlgn="auto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Gill Sans MT" panose="020B0502020104020203" pitchFamily="34" charset="0"/>
                        </a:rPr>
                        <a:t>20,49%</a:t>
                      </a:r>
                      <a:endParaRPr lang="it-IT" sz="1400" b="1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18" marR="15618" marT="0" marB="0" anchor="ctr"/>
                </a:tc>
                <a:extLst>
                  <a:ext uri="{0D108BD9-81ED-4DB2-BD59-A6C34878D82A}">
                    <a16:rowId xmlns:a16="http://schemas.microsoft.com/office/drawing/2014/main" val="3395725120"/>
                  </a:ext>
                </a:extLst>
              </a:tr>
            </a:tbl>
          </a:graphicData>
        </a:graphic>
      </p:graphicFrame>
      <p:sp>
        <p:nvSpPr>
          <p:cNvPr id="3" name="Rettangolo 2">
            <a:extLst>
              <a:ext uri="{FF2B5EF4-FFF2-40B4-BE49-F238E27FC236}">
                <a16:creationId xmlns:a16="http://schemas.microsoft.com/office/drawing/2014/main" id="{9CF7053B-59C8-4760-A5BB-BB5A28ED8455}"/>
              </a:ext>
            </a:extLst>
          </p:cNvPr>
          <p:cNvSpPr/>
          <p:nvPr/>
        </p:nvSpPr>
        <p:spPr>
          <a:xfrm>
            <a:off x="386126" y="4753513"/>
            <a:ext cx="11391231" cy="661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sz="1100" dirty="0"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La dotazione dell’Asse 11 AT include solo la quota ex POR FSE.</a:t>
            </a:r>
            <a:endParaRPr lang="it-IT" sz="1100" dirty="0">
              <a:effectLst/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sz="1100" dirty="0"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** Il totale si riferisce alla sola dotazione ex POR FSE confluita nel POC.</a:t>
            </a:r>
            <a:endParaRPr lang="it-IT" sz="1100" dirty="0">
              <a:effectLst/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1100" dirty="0"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*** Spesa certificata: si fa riferimento alla dichiarazione di ricevibilità delle spese inviata all’Autorità POC il 4/11/2025 per la presentazione della domanda di rimborso al MEF-IGRUE.</a:t>
            </a:r>
            <a:endParaRPr lang="it-IT" sz="1100" dirty="0">
              <a:effectLst/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0C6E70EF-4055-4699-ABFE-B3AAA5CC121F}"/>
              </a:ext>
            </a:extLst>
          </p:cNvPr>
          <p:cNvSpPr/>
          <p:nvPr/>
        </p:nvSpPr>
        <p:spPr>
          <a:xfrm>
            <a:off x="304799" y="330840"/>
            <a:ext cx="11665527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32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Informativa sul PO Complementare Lazio 2014-2020 (POC)</a:t>
            </a:r>
            <a:endParaRPr lang="it-IT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3" name="Straight Connector 4">
            <a:extLst>
              <a:ext uri="{FF2B5EF4-FFF2-40B4-BE49-F238E27FC236}">
                <a16:creationId xmlns:a16="http://schemas.microsoft.com/office/drawing/2014/main" id="{349A2C20-45EC-482F-8A74-2792A4A7C4ED}"/>
              </a:ext>
            </a:extLst>
          </p:cNvPr>
          <p:cNvCxnSpPr/>
          <p:nvPr/>
        </p:nvCxnSpPr>
        <p:spPr>
          <a:xfrm>
            <a:off x="441924" y="914161"/>
            <a:ext cx="2720520" cy="360"/>
          </a:xfrm>
          <a:prstGeom prst="straightConnector1">
            <a:avLst/>
          </a:prstGeom>
          <a:ln w="38160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Box 8"/>
          <p:cNvSpPr/>
          <p:nvPr/>
        </p:nvSpPr>
        <p:spPr>
          <a:xfrm>
            <a:off x="1122480" y="2424600"/>
            <a:ext cx="9930600" cy="125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2280" defTabSz="914400">
              <a:lnSpc>
                <a:spcPct val="100000"/>
              </a:lnSpc>
              <a:spcAft>
                <a:spcPts val="499"/>
              </a:spcAft>
              <a:tabLst>
                <a:tab pos="6113880" algn="r"/>
              </a:tabLst>
            </a:pPr>
            <a:endParaRPr lang="it-IT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2" name="TextBox 3"/>
          <p:cNvSpPr/>
          <p:nvPr/>
        </p:nvSpPr>
        <p:spPr>
          <a:xfrm>
            <a:off x="304799" y="914161"/>
            <a:ext cx="74030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2400" b="1" u="none" strike="noStrike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Stato dell’arte</a:t>
            </a:r>
            <a:endParaRPr lang="it-IT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4" name="TextBox 8"/>
          <p:cNvSpPr/>
          <p:nvPr/>
        </p:nvSpPr>
        <p:spPr>
          <a:xfrm>
            <a:off x="304799" y="1576457"/>
            <a:ext cx="11473560" cy="39688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AVANZAMENTO DATI POC (per la quota di risorse derivanti dal POR FSE): si evince quindi complessivamente che, al 31.10.2025: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750" indent="-285750" algn="just" defTabSz="9144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le risorse destinate/impegni totali ammontano a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488,9 Me, pari al 99,9% della dotazione finanziaria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; 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750" indent="-285750" algn="just" defTabSz="9144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per alcuni Assi (8 e 9 in particolare), sulla base degli impegni assunti, si è in una situazione di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overbooking delle risorse stanziate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(facendo immaginare l’esigenza di una possibile riprogrammazione del POC);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750" indent="-285750" algn="just" defTabSz="9144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i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pagamenti totali ammontano a 345,6 Me, pari al 70,6%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della dotazione complessiva, con un discreto avanzamento rispetto alla situazione iniziale (con l’avvio anche della fase di certificazione della spesa al </a:t>
            </a:r>
            <a:r>
              <a:rPr lang="it-IT" sz="180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MEF-IGRUE.</a:t>
            </a:r>
            <a:endParaRPr lang="it-IT" sz="18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L’</a:t>
            </a:r>
            <a:r>
              <a:rPr lang="it-IT" sz="1800" b="0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AdG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FSE e l’Autorità POC dovranno 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valutare eventuali economie di risorse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per determinare eventuale esigenza di attivare nuove progettualità a valere del POC (interventi che potranno essere realizzati secondo le indicazioni del Governo entro la scadenza di dicembre 2026) coerenti con la programmazione regionale FSE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Per la fase di chiusura: la Regione Lazio chiederà (coordinandosi con altre Regioni) al </a:t>
            </a:r>
            <a:r>
              <a:rPr lang="it-IT" sz="1800" b="1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DipCoe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e </a:t>
            </a:r>
            <a:r>
              <a:rPr lang="it-IT" sz="1800" b="1" u="none" strike="noStrike" dirty="0" err="1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Mef-Igrue</a:t>
            </a:r>
            <a:r>
              <a:rPr lang="it-IT" sz="18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, delle Linee di indirizzo sulla chiusura dei POC</a:t>
            </a:r>
            <a:r>
              <a:rPr lang="it-IT" sz="1800" b="0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EYInterstate Regular"/>
              </a:rPr>
              <a:t> (mutuate da analoghe procedure dei POR  – in particolare flessibilità tra Assi).</a:t>
            </a:r>
            <a:endParaRPr lang="it-IT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D1673D8B-B023-4171-AA8E-B727B3A475A2}"/>
              </a:ext>
            </a:extLst>
          </p:cNvPr>
          <p:cNvSpPr/>
          <p:nvPr/>
        </p:nvSpPr>
        <p:spPr>
          <a:xfrm>
            <a:off x="304799" y="330840"/>
            <a:ext cx="11665527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1150560" algn="l"/>
              </a:tabLst>
            </a:pPr>
            <a:r>
              <a:rPr lang="it-IT" sz="3200" b="1" u="none" strike="noStrike" dirty="0">
                <a:solidFill>
                  <a:srgbClr val="4472C4"/>
                </a:solidFill>
                <a:effectLst/>
                <a:uFillTx/>
                <a:latin typeface="Gill Sans MT"/>
                <a:ea typeface="Calibri"/>
              </a:rPr>
              <a:t>Informativa sul PO Complementare Lazio 2014-2020 (POC)</a:t>
            </a:r>
            <a:endParaRPr lang="it-IT" sz="3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8" name="Straight Connector 4">
            <a:extLst>
              <a:ext uri="{FF2B5EF4-FFF2-40B4-BE49-F238E27FC236}">
                <a16:creationId xmlns:a16="http://schemas.microsoft.com/office/drawing/2014/main" id="{0D0D6026-356B-4EAC-9B72-7F877995E721}"/>
              </a:ext>
            </a:extLst>
          </p:cNvPr>
          <p:cNvCxnSpPr/>
          <p:nvPr/>
        </p:nvCxnSpPr>
        <p:spPr>
          <a:xfrm>
            <a:off x="441924" y="914161"/>
            <a:ext cx="2720520" cy="360"/>
          </a:xfrm>
          <a:prstGeom prst="straightConnector1">
            <a:avLst/>
          </a:prstGeom>
          <a:ln w="38160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CasellaDiTesto 1"/>
          <p:cNvSpPr/>
          <p:nvPr/>
        </p:nvSpPr>
        <p:spPr>
          <a:xfrm>
            <a:off x="2966400" y="1509840"/>
            <a:ext cx="567756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it-IT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66" name="CasellaDiTesto 2"/>
          <p:cNvSpPr/>
          <p:nvPr/>
        </p:nvSpPr>
        <p:spPr>
          <a:xfrm>
            <a:off x="2243520" y="2971800"/>
            <a:ext cx="746352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r>
              <a:rPr lang="it-IT" sz="3600" b="1" u="none" strike="noStrike">
                <a:solidFill>
                  <a:srgbClr val="FFFFFF"/>
                </a:solidFill>
                <a:effectLst/>
                <a:uFillTx/>
                <a:latin typeface="Gill Sans MT"/>
              </a:rPr>
              <a:t>Grazie per l’attenzione!</a:t>
            </a:r>
            <a:endParaRPr lang="it-IT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1120</Words>
  <Application>Microsoft Office PowerPoint</Application>
  <PresentationFormat>Widescreen</PresentationFormat>
  <Paragraphs>133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8</vt:i4>
      </vt:variant>
    </vt:vector>
  </HeadingPairs>
  <TitlesOfParts>
    <vt:vector size="20" baseType="lpstr">
      <vt:lpstr>Arial</vt:lpstr>
      <vt:lpstr>Calibri</vt:lpstr>
      <vt:lpstr>Calibri Light</vt:lpstr>
      <vt:lpstr>DejaVu Sans</vt:lpstr>
      <vt:lpstr>EYInterstate Regular</vt:lpstr>
      <vt:lpstr>Gill Sans MT</vt:lpstr>
      <vt:lpstr>Symbol</vt:lpstr>
      <vt:lpstr>Times New Roman</vt:lpstr>
      <vt:lpstr>Wingdings</vt:lpstr>
      <vt:lpstr>Office Theme</vt:lpstr>
      <vt:lpstr>2_Custom Design</vt:lpstr>
      <vt:lpstr>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Chiara Pace</dc:creator>
  <dc:description/>
  <cp:lastModifiedBy>GV14QPST5PSZ1</cp:lastModifiedBy>
  <cp:revision>33</cp:revision>
  <dcterms:created xsi:type="dcterms:W3CDTF">2023-06-16T14:25:36Z</dcterms:created>
  <dcterms:modified xsi:type="dcterms:W3CDTF">2025-12-15T11:57:18Z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r8>7</vt:r8>
  </property>
</Properties>
</file>